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EFD8CB-884C-46EF-8AF5-B42E9E7716B7}" v="427" dt="2023-06-20T14:00:18.545"/>
    <p1510:client id="{8D84C867-50BC-370A-1340-DC962FF89412}" v="368" dt="2023-06-20T14:40:21.129"/>
    <p1510:client id="{D7634899-BC47-44AE-9FFE-AD7012AAAD22}" v="147" dt="2023-06-20T15:59:52.3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660"/>
  </p:normalViewPr>
  <p:slideViewPr>
    <p:cSldViewPr snapToGrid="0">
      <p:cViewPr varScale="1">
        <p:scale>
          <a:sx n="78" d="100"/>
          <a:sy n="78" d="100"/>
        </p:scale>
        <p:origin x="71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60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48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87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264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77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253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567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768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977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962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405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6/20/2023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‹N°›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4795188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73" r:id="rId5"/>
    <p:sldLayoutId id="2147483778" r:id="rId6"/>
    <p:sldLayoutId id="2147483774" r:id="rId7"/>
    <p:sldLayoutId id="2147483775" r:id="rId8"/>
    <p:sldLayoutId id="2147483776" r:id="rId9"/>
    <p:sldLayoutId id="2147483777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5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5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5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5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5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5" Type="http://schemas.openxmlformats.org/officeDocument/2006/relationships/image" Target="../media/image3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p3"/><Relationship Id="rId1" Type="http://schemas.microsoft.com/office/2007/relationships/media" Target="../media/media17.mp3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37000">
                <a:schemeClr val="bg2">
                  <a:alpha val="4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0AD8D6-71D8-B058-F9F9-91919BCC8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4500561" cy="4259814"/>
          </a:xfrm>
        </p:spPr>
        <p:txBody>
          <a:bodyPr>
            <a:normAutofit/>
          </a:bodyPr>
          <a:lstStyle/>
          <a:p>
            <a:r>
              <a:rPr lang="fr-FR" sz="4800">
                <a:latin typeface="Roboto"/>
                <a:ea typeface="Roboto"/>
                <a:cs typeface="Roboto"/>
              </a:rPr>
              <a:t>Présentation</a:t>
            </a:r>
            <a:r>
              <a:rPr lang="en-US" sz="4800">
                <a:latin typeface="Roboto"/>
                <a:ea typeface="Roboto"/>
                <a:cs typeface="Roboto"/>
              </a:rPr>
              <a:t> SAE </a:t>
            </a:r>
            <a:r>
              <a:rPr lang="fr-FR" sz="4800">
                <a:latin typeface="Roboto"/>
                <a:ea typeface="Roboto"/>
                <a:cs typeface="Roboto"/>
              </a:rPr>
              <a:t>Vélos</a:t>
            </a:r>
            <a:r>
              <a:rPr lang="en-US" sz="4800">
                <a:latin typeface="Roboto"/>
                <a:ea typeface="Roboto"/>
                <a:cs typeface="Roboto"/>
              </a:rPr>
              <a:t> Nantes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692BF7-153D-ED13-03BC-98B3AC6013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988476"/>
            <a:ext cx="4801350" cy="13202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>
                <a:latin typeface="Roboto"/>
                <a:ea typeface="Roboto"/>
                <a:cs typeface="Roboto"/>
              </a:rPr>
              <a:t>R2.08 Statistiques</a:t>
            </a:r>
            <a:r>
              <a:rPr lang="en-US" dirty="0">
                <a:latin typeface="Roboto"/>
                <a:ea typeface="Roboto"/>
                <a:cs typeface="Roboto"/>
              </a:rPr>
              <a:t> Descriptives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C16EB93-E299-481D-A004-769603D37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37600" y="3600"/>
            <a:ext cx="6854400" cy="6854400"/>
            <a:chOff x="0" y="3600"/>
            <a:chExt cx="6854400" cy="68544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CD13B55-E709-4E18-924B-655433A92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" y="36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A3B2E1D-0135-45FF-990A-436697D2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" y="199202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2BD9E0F-507C-49AD-B619-B42B4D342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C0CB09A-D8B8-B870-5754-93A7CFEC61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79" r="15715" b="-10"/>
          <a:stretch/>
        </p:blipFill>
        <p:spPr>
          <a:xfrm>
            <a:off x="4896763" y="-1"/>
            <a:ext cx="685800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00948E-B0D3-8B7D-015C-0E1F60924EA6}"/>
              </a:ext>
            </a:extLst>
          </p:cNvPr>
          <p:cNvSpPr txBox="1"/>
          <p:nvPr/>
        </p:nvSpPr>
        <p:spPr>
          <a:xfrm>
            <a:off x="80210" y="5755105"/>
            <a:ext cx="542423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>
                <a:latin typeface="Roboto"/>
                <a:ea typeface="Roboto"/>
                <a:cs typeface="Roboto"/>
              </a:rPr>
              <a:t>Allan </a:t>
            </a:r>
            <a:r>
              <a:rPr lang="fr-FR" err="1">
                <a:latin typeface="Roboto"/>
                <a:ea typeface="Roboto"/>
                <a:cs typeface="Roboto"/>
              </a:rPr>
              <a:t>Maccrez</a:t>
            </a:r>
            <a:r>
              <a:rPr lang="fr-FR">
                <a:latin typeface="Roboto"/>
                <a:ea typeface="Roboto"/>
                <a:cs typeface="Roboto"/>
              </a:rPr>
              <a:t> </a:t>
            </a:r>
          </a:p>
          <a:p>
            <a:r>
              <a:rPr lang="fr-FR" err="1">
                <a:latin typeface="Roboto"/>
                <a:ea typeface="Roboto"/>
                <a:cs typeface="Roboto"/>
              </a:rPr>
              <a:t>Lussandre</a:t>
            </a:r>
            <a:r>
              <a:rPr lang="fr-FR">
                <a:latin typeface="Roboto"/>
                <a:ea typeface="Roboto"/>
                <a:cs typeface="Roboto"/>
              </a:rPr>
              <a:t> </a:t>
            </a:r>
            <a:r>
              <a:rPr lang="fr-FR" err="1">
                <a:latin typeface="Roboto"/>
                <a:ea typeface="Roboto"/>
                <a:cs typeface="Roboto"/>
              </a:rPr>
              <a:t>Lederrey</a:t>
            </a:r>
            <a:r>
              <a:rPr lang="fr-FR">
                <a:latin typeface="Roboto"/>
                <a:ea typeface="Roboto"/>
                <a:cs typeface="Roboto"/>
              </a:rPr>
              <a:t> </a:t>
            </a:r>
          </a:p>
          <a:p>
            <a:r>
              <a:rPr lang="fr-FR">
                <a:latin typeface="Roboto"/>
                <a:ea typeface="Roboto"/>
                <a:cs typeface="Roboto"/>
              </a:rPr>
              <a:t>Nathan </a:t>
            </a:r>
            <a:r>
              <a:rPr lang="fr-FR" err="1">
                <a:latin typeface="Roboto"/>
                <a:ea typeface="Roboto"/>
                <a:cs typeface="Roboto"/>
              </a:rPr>
              <a:t>Basol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64FB73FF-2025-A30D-BB18-A24E60A50F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6" y="2269"/>
            <a:ext cx="1680411" cy="1258776"/>
          </a:xfrm>
          <a:prstGeom prst="rect">
            <a:avLst/>
          </a:prstGeom>
        </p:spPr>
      </p:pic>
      <p:pic>
        <p:nvPicPr>
          <p:cNvPr id="7" name="2023-06-20_14-56-44">
            <a:hlinkClick r:id="" action="ppaction://media"/>
            <a:extLst>
              <a:ext uri="{FF2B5EF4-FFF2-40B4-BE49-F238E27FC236}">
                <a16:creationId xmlns:a16="http://schemas.microsoft.com/office/drawing/2014/main" id="{8C2B5406-CC01-2117-3BFE-40F0E48394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542" y="144294"/>
            <a:ext cx="487363" cy="487363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7DFA46A1-E081-AA1B-95D0-9DF610B9E7DC}"/>
              </a:ext>
            </a:extLst>
          </p:cNvPr>
          <p:cNvSpPr txBox="1"/>
          <p:nvPr/>
        </p:nvSpPr>
        <p:spPr>
          <a:xfrm>
            <a:off x="1542013" y="209303"/>
            <a:ext cx="99621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A chaque slide, appuyer sur la flèche de droite deux fois pour le son</a:t>
            </a:r>
          </a:p>
        </p:txBody>
      </p:sp>
    </p:spTree>
    <p:extLst>
      <p:ext uri="{BB962C8B-B14F-4D97-AF65-F5344CB8AC3E}">
        <p14:creationId xmlns:p14="http://schemas.microsoft.com/office/powerpoint/2010/main" val="10936863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4718" y="276308"/>
            <a:ext cx="12026062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Roboto"/>
                <a:cs typeface="Roboto"/>
              </a:rPr>
              <a:t>Précision :</a:t>
            </a:r>
            <a:endParaRPr lang="fr-FR" sz="3200">
              <a:latin typeface="Roboto"/>
            </a:endParaRPr>
          </a:p>
          <a:p>
            <a:pPr algn="ctr"/>
            <a:endParaRPr lang="fr-FR" sz="3200">
              <a:latin typeface="Roboto"/>
            </a:endParaRPr>
          </a:p>
          <a:p>
            <a:pPr algn="ctr"/>
            <a:endParaRPr lang="fr-FR" sz="3200">
              <a:latin typeface="Roboto"/>
              <a:ea typeface="+mj-lt"/>
              <a:cs typeface="+mj-lt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FC438A4C-545D-1643-223B-E312B61F9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6611" y="1482122"/>
            <a:ext cx="8418094" cy="2710653"/>
          </a:xfrm>
          <a:prstGeom prst="rect">
            <a:avLst/>
          </a:prstGeom>
        </p:spPr>
      </p:pic>
      <p:pic>
        <p:nvPicPr>
          <p:cNvPr id="11" name="2023-06-20_17-08-25">
            <a:hlinkClick r:id="" action="ppaction://media"/>
            <a:extLst>
              <a:ext uri="{FF2B5EF4-FFF2-40B4-BE49-F238E27FC236}">
                <a16:creationId xmlns:a16="http://schemas.microsoft.com/office/drawing/2014/main" id="{3BADF2CA-B2CF-C10C-EBC6-7731AA9DCB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3981" y="27630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16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7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4718" y="276308"/>
            <a:ext cx="12026062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+mj-lt"/>
                <a:cs typeface="+mj-lt"/>
              </a:rPr>
              <a:t>Existe-il une corrélation entre la température et le nombre de passages sur les pistes cyclables ?</a:t>
            </a:r>
            <a:endParaRPr lang="en-US" sz="3200">
              <a:latin typeface="Roboto"/>
            </a:endParaRPr>
          </a:p>
          <a:p>
            <a:pPr algn="ctr"/>
            <a:endParaRPr lang="fr-FR" sz="3200">
              <a:latin typeface="Roboto"/>
              <a:ea typeface="Roboto"/>
              <a:cs typeface="Roboto"/>
            </a:endParaRPr>
          </a:p>
          <a:p>
            <a:pPr algn="ctr"/>
            <a:endParaRPr lang="fr-FR" sz="3200">
              <a:latin typeface="Roboto"/>
            </a:endParaRPr>
          </a:p>
          <a:p>
            <a:pPr algn="ctr"/>
            <a:endParaRPr lang="fr-FR" sz="3200">
              <a:latin typeface="Roboto"/>
              <a:ea typeface="+mj-lt"/>
              <a:cs typeface="+mj-lt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179A401-F3BB-576B-330F-D073283DB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6005" y="1806161"/>
            <a:ext cx="9500936" cy="3666786"/>
          </a:xfrm>
          <a:prstGeom prst="rect">
            <a:avLst/>
          </a:prstGeom>
        </p:spPr>
      </p:pic>
      <p:pic>
        <p:nvPicPr>
          <p:cNvPr id="3" name="2023-06-20_17-09-51">
            <a:hlinkClick r:id="" action="ppaction://media"/>
            <a:extLst>
              <a:ext uri="{FF2B5EF4-FFF2-40B4-BE49-F238E27FC236}">
                <a16:creationId xmlns:a16="http://schemas.microsoft.com/office/drawing/2014/main" id="{89C6A991-7517-9B7E-BA52-056A253CF6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93564" y="19551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60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4718" y="276308"/>
            <a:ext cx="12026062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+mj-lt"/>
                <a:cs typeface="+mj-lt"/>
              </a:rPr>
              <a:t>Affichage du résultat</a:t>
            </a:r>
            <a:endParaRPr lang="en-US"/>
          </a:p>
          <a:p>
            <a:pPr algn="ctr"/>
            <a:endParaRPr lang="fr-FR" sz="3200">
              <a:latin typeface="Roboto"/>
              <a:ea typeface="Roboto"/>
              <a:cs typeface="Roboto"/>
            </a:endParaRPr>
          </a:p>
          <a:p>
            <a:pPr algn="ctr"/>
            <a:endParaRPr lang="fr-FR" sz="3200">
              <a:latin typeface="Roboto"/>
            </a:endParaRPr>
          </a:p>
          <a:p>
            <a:pPr algn="ctr"/>
            <a:endParaRPr lang="fr-FR" sz="3200">
              <a:latin typeface="Roboto"/>
              <a:ea typeface="+mj-lt"/>
              <a:cs typeface="+mj-lt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6E3F5239-C8FB-8F85-D3FC-7303667ADD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8242" y="1071493"/>
            <a:ext cx="7335252" cy="5085986"/>
          </a:xfrm>
          <a:prstGeom prst="rect">
            <a:avLst/>
          </a:prstGeom>
        </p:spPr>
      </p:pic>
      <p:pic>
        <p:nvPicPr>
          <p:cNvPr id="4" name="2023-06-20_17-11-36">
            <a:hlinkClick r:id="" action="ppaction://media"/>
            <a:extLst>
              <a:ext uri="{FF2B5EF4-FFF2-40B4-BE49-F238E27FC236}">
                <a16:creationId xmlns:a16="http://schemas.microsoft.com/office/drawing/2014/main" id="{3113AE75-024F-23E5-983A-50442D9730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3981" y="15618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090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4718" y="276308"/>
            <a:ext cx="12026062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Roboto"/>
                <a:cs typeface="Roboto"/>
              </a:rPr>
              <a:t>2ème partie:</a:t>
            </a:r>
          </a:p>
          <a:p>
            <a:pPr algn="ctr"/>
            <a:endParaRPr lang="fr-FR" sz="3200">
              <a:latin typeface="Roboto"/>
            </a:endParaRPr>
          </a:p>
          <a:p>
            <a:pPr algn="ctr"/>
            <a:endParaRPr lang="fr-FR" sz="3200">
              <a:latin typeface="Roboto"/>
              <a:ea typeface="+mj-lt"/>
              <a:cs typeface="+mj-lt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C815515-4A2D-3809-CACB-F7AB9EA5E1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690" y="1562485"/>
            <a:ext cx="10894592" cy="2519847"/>
          </a:xfrm>
          <a:prstGeom prst="rect">
            <a:avLst/>
          </a:prstGeom>
        </p:spPr>
      </p:pic>
      <p:pic>
        <p:nvPicPr>
          <p:cNvPr id="3" name="2023-06-20_17-12-43 (1)">
            <a:hlinkClick r:id="" action="ppaction://media"/>
            <a:extLst>
              <a:ext uri="{FF2B5EF4-FFF2-40B4-BE49-F238E27FC236}">
                <a16:creationId xmlns:a16="http://schemas.microsoft.com/office/drawing/2014/main" id="{E8905CDC-A64C-DA9A-68F3-9BBF4C4F44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3981" y="25418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08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4718" y="276308"/>
            <a:ext cx="12026062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Roboto"/>
                <a:cs typeface="Roboto"/>
              </a:rPr>
              <a:t>Affichage du résultat</a:t>
            </a:r>
            <a:endParaRPr lang="en-US"/>
          </a:p>
          <a:p>
            <a:pPr algn="ctr"/>
            <a:endParaRPr lang="fr-FR" sz="3200">
              <a:latin typeface="Roboto"/>
            </a:endParaRPr>
          </a:p>
          <a:p>
            <a:pPr algn="ctr"/>
            <a:endParaRPr lang="fr-FR" sz="3200">
              <a:latin typeface="Roboto"/>
              <a:ea typeface="+mj-lt"/>
              <a:cs typeface="+mj-lt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94F70845-19E0-1BEC-9858-67A814E12E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5926" y="1112025"/>
            <a:ext cx="9200146" cy="4643976"/>
          </a:xfrm>
          <a:prstGeom prst="rect">
            <a:avLst/>
          </a:prstGeom>
        </p:spPr>
      </p:pic>
      <p:pic>
        <p:nvPicPr>
          <p:cNvPr id="4" name="2023-06-20_17-14-32">
            <a:hlinkClick r:id="" action="ppaction://media"/>
            <a:extLst>
              <a:ext uri="{FF2B5EF4-FFF2-40B4-BE49-F238E27FC236}">
                <a16:creationId xmlns:a16="http://schemas.microsoft.com/office/drawing/2014/main" id="{A9378ABA-B83D-4275-AE4B-A253739728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3813" y="24435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04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4718" y="276308"/>
            <a:ext cx="12026062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+mj-lt"/>
                <a:cs typeface="+mj-lt"/>
              </a:rPr>
              <a:t>Dans le quartier Ile de Nantes, pendant quelles vacances de 2021 y a-t-il le plus de passages moyens par jours ?</a:t>
            </a:r>
            <a:endParaRPr lang="en-US" sz="3200">
              <a:latin typeface="Roboto"/>
            </a:endParaRPr>
          </a:p>
          <a:p>
            <a:pPr algn="ctr"/>
            <a:endParaRPr lang="fr-FR" sz="3200">
              <a:latin typeface="Roboto"/>
              <a:ea typeface="Roboto"/>
              <a:cs typeface="Roboto"/>
            </a:endParaRPr>
          </a:p>
          <a:p>
            <a:pPr algn="ctr"/>
            <a:endParaRPr lang="fr-FR" sz="3200">
              <a:latin typeface="Roboto"/>
            </a:endParaRPr>
          </a:p>
          <a:p>
            <a:pPr algn="ctr"/>
            <a:endParaRPr lang="fr-FR" sz="3200">
              <a:latin typeface="Roboto"/>
              <a:ea typeface="+mj-lt"/>
              <a:cs typeface="+mj-lt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9839F60-F38D-000C-A75D-47D3D68020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004" y="1745847"/>
            <a:ext cx="11355806" cy="2153125"/>
          </a:xfrm>
          <a:prstGeom prst="rect">
            <a:avLst/>
          </a:prstGeom>
        </p:spPr>
      </p:pic>
      <p:pic>
        <p:nvPicPr>
          <p:cNvPr id="3" name="2023-06-20_17-16-22">
            <a:hlinkClick r:id="" action="ppaction://media"/>
            <a:extLst>
              <a:ext uri="{FF2B5EF4-FFF2-40B4-BE49-F238E27FC236}">
                <a16:creationId xmlns:a16="http://schemas.microsoft.com/office/drawing/2014/main" id="{618A086C-71B9-1383-FF9A-9D8F969EA1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2975" y="93737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127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4718" y="276308"/>
            <a:ext cx="12026062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+mj-lt"/>
                <a:cs typeface="+mj-lt"/>
              </a:rPr>
              <a:t>Affichage du résultat</a:t>
            </a:r>
            <a:endParaRPr lang="en-US"/>
          </a:p>
          <a:p>
            <a:pPr algn="ctr"/>
            <a:endParaRPr lang="fr-FR" sz="3200">
              <a:latin typeface="Roboto"/>
              <a:ea typeface="Roboto"/>
              <a:cs typeface="Roboto"/>
            </a:endParaRPr>
          </a:p>
          <a:p>
            <a:pPr algn="ctr"/>
            <a:endParaRPr lang="fr-FR" sz="3200">
              <a:latin typeface="Roboto"/>
            </a:endParaRPr>
          </a:p>
          <a:p>
            <a:pPr algn="ctr"/>
            <a:endParaRPr lang="fr-FR" sz="3200">
              <a:latin typeface="Roboto"/>
              <a:ea typeface="+mj-lt"/>
              <a:cs typeface="+mj-lt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0F3EDE2F-7643-8073-A33D-CECFAD037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637" y="1097402"/>
            <a:ext cx="10012278" cy="5184563"/>
          </a:xfrm>
          <a:prstGeom prst="rect">
            <a:avLst/>
          </a:prstGeom>
        </p:spPr>
      </p:pic>
      <p:pic>
        <p:nvPicPr>
          <p:cNvPr id="5" name="2023-06-20_17-17-23">
            <a:hlinkClick r:id="" action="ppaction://media"/>
            <a:extLst>
              <a:ext uri="{FF2B5EF4-FFF2-40B4-BE49-F238E27FC236}">
                <a16:creationId xmlns:a16="http://schemas.microsoft.com/office/drawing/2014/main" id="{FBECED93-59C8-7068-C969-E45E7BAD44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05074" y="18568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45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6260A41-D170-44DF-9081-4DF21FEA4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95FF435-E138-4CA4-80B8-D25C259F9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485C0B2-7933-4948-A03E-349095C3D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72000" y="0"/>
              <a:ext cx="11520000" cy="5760000"/>
              <a:chOff x="5981700" y="-1"/>
              <a:chExt cx="6042660" cy="3021330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B908EF2-2272-4B36-96AB-C32B42798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1B435FF-41C1-463D-9CBA-A39108AB8D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8B33A19-5CB6-4F2E-B3E7-8C58F59B7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9F2B898-391D-428B-986C-20A26B231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A330802-5C22-4A7E-BFDD-B52A75A2A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1965FD02-57E9-494C-81A6-EAE3BFA128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34F2C922-889D-461D-97A2-5F11410B91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65F5B8-8061-418A-B7EC-93604025F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1520825"/>
            <a:ext cx="6373812" cy="2808288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fr-FR" sz="8100">
                <a:latin typeface="Roboto"/>
                <a:ea typeface="Roboto"/>
                <a:cs typeface="Roboto"/>
              </a:rPr>
              <a:t>Merci de votre attention !</a:t>
            </a:r>
          </a:p>
          <a:p>
            <a:endParaRPr lang="en-US" sz="8100"/>
          </a:p>
          <a:p>
            <a:endParaRPr lang="en-US" sz="8100"/>
          </a:p>
          <a:p>
            <a:endParaRPr lang="en-US" sz="8100"/>
          </a:p>
          <a:p>
            <a:endParaRPr lang="en-US" sz="8100"/>
          </a:p>
        </p:txBody>
      </p:sp>
      <p:pic>
        <p:nvPicPr>
          <p:cNvPr id="3" name="2023-06-20_17-19-27">
            <a:hlinkClick r:id="" action="ppaction://media"/>
            <a:extLst>
              <a:ext uri="{FF2B5EF4-FFF2-40B4-BE49-F238E27FC236}">
                <a16:creationId xmlns:a16="http://schemas.microsoft.com/office/drawing/2014/main" id="{6FDAA053-ED53-46A6-458C-927FF1D15C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28523" y="20141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39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411950" cy="1809500"/>
          </a:xfrm>
        </p:spPr>
        <p:txBody>
          <a:bodyPr>
            <a:normAutofit/>
          </a:bodyPr>
          <a:lstStyle/>
          <a:p>
            <a:r>
              <a:rPr lang="fr-FR" sz="3200">
                <a:latin typeface="Roboto"/>
                <a:ea typeface="Roboto"/>
                <a:cs typeface="Roboto"/>
              </a:rPr>
              <a:t>Les pistes cyclables de Nantes ont elles eu une augmentation d'utilisation sur la période 2020 – 2022 ?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6ABB2E5-D544-C8DA-336A-E3B013D512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105736" y="2057650"/>
            <a:ext cx="6877296" cy="3779837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AEA3A61F-4F94-A2A9-67A5-BE05DBEB74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270" y="3037471"/>
            <a:ext cx="2642436" cy="1504951"/>
          </a:xfrm>
          <a:prstGeom prst="rect">
            <a:avLst/>
          </a:prstGeom>
        </p:spPr>
      </p:pic>
      <p:pic>
        <p:nvPicPr>
          <p:cNvPr id="3" name="2023-06-20_14-58-25">
            <a:hlinkClick r:id="" action="ppaction://media"/>
            <a:extLst>
              <a:ext uri="{FF2B5EF4-FFF2-40B4-BE49-F238E27FC236}">
                <a16:creationId xmlns:a16="http://schemas.microsoft.com/office/drawing/2014/main" id="{DC8F8EEA-A328-C6AB-E29F-F0886C0B91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4235" y="8950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105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261556" cy="1809500"/>
          </a:xfrm>
        </p:spPr>
        <p:txBody>
          <a:bodyPr>
            <a:normAutofit/>
          </a:bodyPr>
          <a:lstStyle/>
          <a:p>
            <a:r>
              <a:rPr lang="fr-FR" sz="3200" dirty="0">
                <a:latin typeface="Roboto"/>
                <a:ea typeface="+mj-lt"/>
                <a:cs typeface="+mj-lt"/>
              </a:rPr>
              <a:t>Quels sont les quartiers dans lesquels il y a eu le plus de présence d'anomalies fortes ?</a:t>
            </a:r>
            <a:endParaRPr lang="en-US" sz="3200" dirty="0">
              <a:latin typeface="Roboto"/>
              <a:ea typeface="+mj-lt"/>
              <a:cs typeface="+mj-lt"/>
            </a:endParaRPr>
          </a:p>
          <a:p>
            <a:endParaRPr lang="fr-FR" sz="3200" dirty="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E23D0FD4-5F6D-E2C6-239F-FFDFE5785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4663" y="1603978"/>
            <a:ext cx="7114672" cy="48131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25D18742-ABD8-0D08-3E16-A26548DF46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0016" y="2764713"/>
            <a:ext cx="4751973" cy="2205289"/>
          </a:xfrm>
        </p:spPr>
      </p:pic>
      <p:pic>
        <p:nvPicPr>
          <p:cNvPr id="3" name="2023-06-20_14-59-46">
            <a:hlinkClick r:id="" action="ppaction://media"/>
            <a:extLst>
              <a:ext uri="{FF2B5EF4-FFF2-40B4-BE49-F238E27FC236}">
                <a16:creationId xmlns:a16="http://schemas.microsoft.com/office/drawing/2014/main" id="{BD0C947E-5456-2632-DAA8-8893370CE4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7874" y="19724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69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261556" cy="1809500"/>
          </a:xfrm>
        </p:spPr>
        <p:txBody>
          <a:bodyPr>
            <a:normAutofit/>
          </a:bodyPr>
          <a:lstStyle/>
          <a:p>
            <a:r>
              <a:rPr lang="fr-FR" sz="3200">
                <a:latin typeface="Roboto"/>
                <a:ea typeface="+mj-lt"/>
                <a:cs typeface="+mj-lt"/>
              </a:rPr>
              <a:t>Est-ce que certains quartiers ont des compteurs qui sembles défectueux par rapport à la moyenne ?</a:t>
            </a:r>
            <a:endParaRPr lang="en-US" sz="3200">
              <a:latin typeface="Roboto"/>
              <a:ea typeface="+mj-lt"/>
              <a:cs typeface="+mj-lt"/>
            </a:endParaRPr>
          </a:p>
          <a:p>
            <a:endParaRPr lang="fr-FR" sz="3200">
              <a:latin typeface="Roboto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1CECCB26-FCD2-5340-0EF2-78B1F5127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3892" y="4583016"/>
            <a:ext cx="9296400" cy="2130117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EEA0F9F9-E272-AFAD-C5E6-4CBA997888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8269" y="2799759"/>
            <a:ext cx="8071684" cy="1685103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FBBBB6C1-FB17-56A7-F3E9-6CFC0A7106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31532" y="1604724"/>
            <a:ext cx="4989094" cy="1091841"/>
          </a:xfrm>
          <a:prstGeom prst="rect">
            <a:avLst/>
          </a:prstGeom>
        </p:spPr>
      </p:pic>
      <p:pic>
        <p:nvPicPr>
          <p:cNvPr id="4" name="2023-06-20_15-02-09">
            <a:hlinkClick r:id="" action="ppaction://media"/>
            <a:extLst>
              <a:ext uri="{FF2B5EF4-FFF2-40B4-BE49-F238E27FC236}">
                <a16:creationId xmlns:a16="http://schemas.microsoft.com/office/drawing/2014/main" id="{75FAB824-62F2-2B3C-CAF6-C481307673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7874" y="11183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756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974" y="289342"/>
            <a:ext cx="11261556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+mj-lt"/>
                <a:cs typeface="+mj-lt"/>
              </a:rPr>
              <a:t>Affichage du résultat</a:t>
            </a: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F4E2A9F-2846-A2B3-E161-6B636BC07B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7979" y="1120826"/>
            <a:ext cx="7786436" cy="5398403"/>
          </a:xfrm>
          <a:prstGeom prst="rect">
            <a:avLst/>
          </a:prstGeom>
        </p:spPr>
      </p:pic>
      <p:pic>
        <p:nvPicPr>
          <p:cNvPr id="5" name="2023-06-20-15-02-45_5Ptmcw32">
            <a:hlinkClick r:id="" action="ppaction://media"/>
            <a:extLst>
              <a:ext uri="{FF2B5EF4-FFF2-40B4-BE49-F238E27FC236}">
                <a16:creationId xmlns:a16="http://schemas.microsoft.com/office/drawing/2014/main" id="{C60423A2-5F7B-321A-1BAA-E4993E3A3D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18344" y="18568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66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58" y="540000"/>
            <a:ext cx="11692687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+mj-lt"/>
                <a:cs typeface="+mj-lt"/>
              </a:rPr>
              <a:t>Est-ce que tous les quartiers possèdent des compteurs ?</a:t>
            </a:r>
            <a:endParaRPr lang="en-US" sz="3200">
              <a:latin typeface="Roboto"/>
              <a:ea typeface="Roboto"/>
              <a:cs typeface="Roboto"/>
            </a:endParaRPr>
          </a:p>
          <a:p>
            <a:pPr algn="ctr"/>
            <a:endParaRPr lang="fr-FR" sz="3200">
              <a:latin typeface="Roboto"/>
              <a:ea typeface="+mj-lt"/>
              <a:cs typeface="+mj-lt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8639E5C-9928-BC2F-488E-D38FA9B089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0452" y="1377874"/>
            <a:ext cx="5841328" cy="4874283"/>
          </a:xfrm>
          <a:prstGeom prst="rect">
            <a:avLst/>
          </a:prstGeom>
        </p:spPr>
      </p:pic>
      <p:pic>
        <p:nvPicPr>
          <p:cNvPr id="4" name="2023-06-20_15-04-14">
            <a:hlinkClick r:id="" action="ppaction://media"/>
            <a:extLst>
              <a:ext uri="{FF2B5EF4-FFF2-40B4-BE49-F238E27FC236}">
                <a16:creationId xmlns:a16="http://schemas.microsoft.com/office/drawing/2014/main" id="{4CF7EA03-C9F0-E9A4-DC4E-14B293EFBB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38660" y="19551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21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632" y="219158"/>
            <a:ext cx="11692687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+mj-lt"/>
                <a:cs typeface="+mj-lt"/>
              </a:rPr>
              <a:t>Affichage du résultat</a:t>
            </a:r>
            <a:endParaRPr lang="en-US" sz="3200"/>
          </a:p>
          <a:p>
            <a:pPr algn="ctr"/>
            <a:endParaRPr lang="fr-FR" sz="3200">
              <a:latin typeface="Roboto"/>
              <a:ea typeface="+mj-lt"/>
              <a:cs typeface="+mj-lt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D6C5C64E-207F-524F-E16A-83DA15DBD5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7742" y="824931"/>
            <a:ext cx="7996987" cy="5869879"/>
          </a:xfrm>
          <a:prstGeom prst="rect">
            <a:avLst/>
          </a:prstGeom>
        </p:spPr>
      </p:pic>
      <p:pic>
        <p:nvPicPr>
          <p:cNvPr id="4" name="2023-06-20_15-04-26">
            <a:hlinkClick r:id="" action="ppaction://media"/>
            <a:extLst>
              <a:ext uri="{FF2B5EF4-FFF2-40B4-BE49-F238E27FC236}">
                <a16:creationId xmlns:a16="http://schemas.microsoft.com/office/drawing/2014/main" id="{F3D6C7B1-9C30-36BB-3237-D44E336E3A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46080" y="21915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221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4718" y="276308"/>
            <a:ext cx="12026062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+mj-lt"/>
                <a:cs typeface="+mj-lt"/>
              </a:rPr>
              <a:t>Faut-il rajouter des compteurs dans les quartiers qui n'en possèdent pas ?</a:t>
            </a:r>
            <a:endParaRPr lang="en-US" sz="3200">
              <a:latin typeface="Roboto"/>
            </a:endParaRPr>
          </a:p>
          <a:p>
            <a:pPr algn="ctr"/>
            <a:endParaRPr lang="fr-FR" sz="3200">
              <a:latin typeface="Roboto"/>
            </a:endParaRPr>
          </a:p>
          <a:p>
            <a:pPr algn="ctr"/>
            <a:endParaRPr lang="fr-FR" sz="3200">
              <a:latin typeface="Roboto"/>
              <a:ea typeface="+mj-lt"/>
              <a:cs typeface="+mj-lt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444EF605-E781-ABA0-C041-E4912560B8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503" y="1274368"/>
            <a:ext cx="8562975" cy="148485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F50CDB33-E4EE-ADD0-FCC1-CB70B3264D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4716" y="3002454"/>
            <a:ext cx="9992226" cy="1474727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206C0361-AA9C-3DDC-8DF3-EEC4B42310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4400" y="3278301"/>
            <a:ext cx="2743200" cy="301399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33CA5249-08C1-2E22-9ED8-F35936DE6D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2584" y="4651907"/>
            <a:ext cx="11616490" cy="1283978"/>
          </a:xfrm>
          <a:prstGeom prst="rect">
            <a:avLst/>
          </a:prstGeom>
        </p:spPr>
      </p:pic>
      <p:pic>
        <p:nvPicPr>
          <p:cNvPr id="4" name="2023-06-20_17-06-55">
            <a:hlinkClick r:id="" action="ppaction://media"/>
            <a:extLst>
              <a:ext uri="{FF2B5EF4-FFF2-40B4-BE49-F238E27FC236}">
                <a16:creationId xmlns:a16="http://schemas.microsoft.com/office/drawing/2014/main" id="{AAEF8415-C77B-0FA5-3732-E86A6AFD35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05073" y="15619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134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A5A0-F524-9D7C-0F12-54DB3BE8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4718" y="276308"/>
            <a:ext cx="12026062" cy="1809500"/>
          </a:xfrm>
        </p:spPr>
        <p:txBody>
          <a:bodyPr>
            <a:normAutofit/>
          </a:bodyPr>
          <a:lstStyle/>
          <a:p>
            <a:pPr algn="ctr"/>
            <a:r>
              <a:rPr lang="fr-FR" sz="3200">
                <a:latin typeface="Roboto"/>
                <a:ea typeface="Roboto"/>
                <a:cs typeface="Roboto"/>
              </a:rPr>
              <a:t>Affichage  du résultat</a:t>
            </a:r>
            <a:endParaRPr lang="fr-FR" sz="3200">
              <a:latin typeface="Roboto"/>
            </a:endParaRPr>
          </a:p>
          <a:p>
            <a:pPr algn="ctr"/>
            <a:endParaRPr lang="fr-FR" sz="3200">
              <a:latin typeface="Roboto"/>
            </a:endParaRPr>
          </a:p>
          <a:p>
            <a:pPr algn="ctr"/>
            <a:endParaRPr lang="fr-FR" sz="3200">
              <a:latin typeface="Roboto"/>
              <a:ea typeface="+mj-lt"/>
              <a:cs typeface="+mj-lt"/>
            </a:endParaRPr>
          </a:p>
          <a:p>
            <a:endParaRPr lang="fr-FR" sz="3200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F3C0E50-1ED4-4E86-FCB3-EDC7D19D6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9847" y="966598"/>
            <a:ext cx="6202278" cy="5295779"/>
          </a:xfrm>
          <a:prstGeom prst="rect">
            <a:avLst/>
          </a:prstGeom>
        </p:spPr>
      </p:pic>
      <p:pic>
        <p:nvPicPr>
          <p:cNvPr id="3" name="2023-06-20_17-07-57">
            <a:hlinkClick r:id="" action="ppaction://media"/>
            <a:extLst>
              <a:ext uri="{FF2B5EF4-FFF2-40B4-BE49-F238E27FC236}">
                <a16:creationId xmlns:a16="http://schemas.microsoft.com/office/drawing/2014/main" id="{CD7811F4-CE58-1B7B-D1B9-A5FEE36673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34571" y="16602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557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lowVTI">
  <a:themeElements>
    <a:clrScheme name="AnalogousFromDarkSeedLeftStep">
      <a:dk1>
        <a:srgbClr val="000000"/>
      </a:dk1>
      <a:lt1>
        <a:srgbClr val="FFFFFF"/>
      </a:lt1>
      <a:dk2>
        <a:srgbClr val="261A2E"/>
      </a:dk2>
      <a:lt2>
        <a:srgbClr val="F0F3F1"/>
      </a:lt2>
      <a:accent1>
        <a:srgbClr val="D040BB"/>
      </a:accent1>
      <a:accent2>
        <a:srgbClr val="962EBE"/>
      </a:accent2>
      <a:accent3>
        <a:srgbClr val="6C40D0"/>
      </a:accent3>
      <a:accent4>
        <a:srgbClr val="3241BF"/>
      </a:accent4>
      <a:accent5>
        <a:srgbClr val="408BD0"/>
      </a:accent5>
      <a:accent6>
        <a:srgbClr val="2EB5BE"/>
      </a:accent6>
      <a:hlink>
        <a:srgbClr val="3F6DBF"/>
      </a:hlink>
      <a:folHlink>
        <a:srgbClr val="7F7F7F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</Words>
  <Application>Microsoft Office PowerPoint</Application>
  <PresentationFormat>Grand écran</PresentationFormat>
  <Paragraphs>37</Paragraphs>
  <Slides>17</Slides>
  <Notes>0</Notes>
  <HiddenSlides>0</HiddenSlides>
  <MMClips>17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2" baseType="lpstr">
      <vt:lpstr>Arial</vt:lpstr>
      <vt:lpstr>Avenir Next LT Pro</vt:lpstr>
      <vt:lpstr>Bell MT</vt:lpstr>
      <vt:lpstr>Roboto</vt:lpstr>
      <vt:lpstr>GlowVTI</vt:lpstr>
      <vt:lpstr>Présentation SAE Vélos Nantes</vt:lpstr>
      <vt:lpstr>Les pistes cyclables de Nantes ont elles eu une augmentation d'utilisation sur la période 2020 – 2022 ?</vt:lpstr>
      <vt:lpstr>Quels sont les quartiers dans lesquels il y a eu le plus de présence d'anomalies fortes ? </vt:lpstr>
      <vt:lpstr>Est-ce que certains quartiers ont des compteurs qui sembles défectueux par rapport à la moyenne ?  </vt:lpstr>
      <vt:lpstr>Affichage du résultat </vt:lpstr>
      <vt:lpstr>Est-ce que tous les quartiers possèdent des compteurs ?  </vt:lpstr>
      <vt:lpstr>Affichage du résultat  </vt:lpstr>
      <vt:lpstr>Faut-il rajouter des compteurs dans les quartiers qui n'en possèdent pas ?   </vt:lpstr>
      <vt:lpstr>Affichage  du résultat   </vt:lpstr>
      <vt:lpstr>Précision :   </vt:lpstr>
      <vt:lpstr>Existe-il une corrélation entre la température et le nombre de passages sur les pistes cyclables ?    </vt:lpstr>
      <vt:lpstr>Affichage du résultat    </vt:lpstr>
      <vt:lpstr>2ème partie:   </vt:lpstr>
      <vt:lpstr>Affichage du résultat   </vt:lpstr>
      <vt:lpstr>Dans le quartier Ile de Nantes, pendant quelles vacances de 2021 y a-t-il le plus de passages moyens par jours ?    </vt:lpstr>
      <vt:lpstr>Affichage du résultat    </vt:lpstr>
      <vt:lpstr>Merci de votre attention !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basol</dc:creator>
  <cp:lastModifiedBy>Nathan Basol</cp:lastModifiedBy>
  <cp:revision>2</cp:revision>
  <dcterms:created xsi:type="dcterms:W3CDTF">2023-06-20T13:08:19Z</dcterms:created>
  <dcterms:modified xsi:type="dcterms:W3CDTF">2023-06-20T16:04:24Z</dcterms:modified>
</cp:coreProperties>
</file>

<file path=docProps/thumbnail.jpeg>
</file>